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9" r:id="rId2"/>
    <p:sldId id="271" r:id="rId3"/>
    <p:sldId id="266" r:id="rId4"/>
    <p:sldId id="267" r:id="rId5"/>
    <p:sldId id="268" r:id="rId6"/>
    <p:sldId id="269" r:id="rId7"/>
    <p:sldId id="270" r:id="rId8"/>
    <p:sldId id="286" r:id="rId9"/>
    <p:sldId id="288" r:id="rId10"/>
    <p:sldId id="287" r:id="rId11"/>
    <p:sldId id="289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 snapToGrid="0">
      <p:cViewPr>
        <p:scale>
          <a:sx n="60" d="100"/>
          <a:sy n="60" d="100"/>
        </p:scale>
        <p:origin x="-1378" y="-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D4720-D903-4981-94EF-4D5199CCD00A}" type="datetimeFigureOut">
              <a:rPr lang="en-ZA" smtClean="0"/>
              <a:t>2014/10/03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34E3-D96C-48AC-B4A1-CF6541A2E0D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6627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501F788-5A06-4FA3-8C4A-551554CAB441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BE052E2-2A69-4D8B-9835-F47745F9FB87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437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D700285-6714-4A07-933C-BA01785B4004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17A020B-A95D-4383-8E31-5F978AC5FBE2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338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8973EA0-B8FD-4BAB-8598-8DFF26AAA87B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88FB526-F7E8-4246-AAA1-F22AD1622311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8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B9FF875-12E2-4CE1-B398-60F254D4E860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17D583F-D44C-4348-922B-09BA9DFFEB6E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74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5B10464-64B4-4275-BD09-389A27AAF8F3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A08665E-C767-404C-BB14-B1CF675209BE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42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B503CF4-A079-4924-930B-CF8138CAE4E1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FC67DE7-88DD-4833-A0F4-98E3CC2CC038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40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E589E0D-15D1-4288-A510-2DF62FF6090B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14F89D1-F6BF-4ED0-B609-336E1DDC1260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23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394C392-1B63-49F7-9AC5-91C23001C40A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D088070-0C7A-42D7-8BD0-8299A63D412C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75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AD7922B-96B4-4A4A-ADA3-207E1785924F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52B0283-3BC4-42AC-B52D-ACD7960D384B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94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3F30C7-B862-44D0-A8E6-C4E897788BA0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14762A1-A4F9-44EE-A944-861C546EC9AE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620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776808D-E26B-4A3E-88A9-C74FBD5EA990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5C91DCB-8486-4EEE-BD45-083809B9D549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032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Background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809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827216" y="2251075"/>
            <a:ext cx="50895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" pitchFamily="-84" charset="0"/>
                <a:ea typeface="ＭＳ Ｐゴシック" pitchFamily="34" charset="-128"/>
              </a:rPr>
              <a:t>DWA CORPORATE IDENTITY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Presented by: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Johan Maree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Deputy Director: Media Production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prstClr val="white"/>
              </a:solidFill>
              <a:latin typeface="Gill Sans Light" pitchFamily="-84" charset="0"/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12 December 2012</a:t>
            </a:r>
          </a:p>
        </p:txBody>
      </p:sp>
      <p:pic>
        <p:nvPicPr>
          <p:cNvPr id="13315" name="Picture 1" descr="DWS Slide Co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8226" y="1897866"/>
            <a:ext cx="7747503" cy="17543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ECOSYSTEM SERVICES</a:t>
            </a:r>
            <a:endParaRPr lang="en-US" sz="36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36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Greg Huggins</a:t>
            </a:r>
            <a:endParaRPr lang="en-US" sz="36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899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50957"/>
            <a:ext cx="4340889" cy="6583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>
                <a:latin typeface="Futura Md BT" panose="020B0602020204020303" pitchFamily="34" charset="0"/>
              </a:rPr>
              <a:t>STEP 3 cont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682531" y="1050957"/>
            <a:ext cx="4340888" cy="6583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>
                <a:latin typeface="Futura Md BT" panose="020B0602020204020303" pitchFamily="34" charset="0"/>
              </a:rPr>
              <a:t>STEP 4: AGGREGATE THE STEP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979106"/>
            <a:ext cx="4340889" cy="415499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The potential change will be noted as a factor, EG, no change = 1, a 50% increase = 1.5, and a 20% decrease = 0.8.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A spreadsheet is then produced that becomes the basis of the model.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80930" y="1979106"/>
            <a:ext cx="4340889" cy="415499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Each category rated out of 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Sum the numbers of each service, devide by number of services, and rate each service out of 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Therefore, have number relative to 1 for each service.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8901" y="0"/>
            <a:ext cx="8934518" cy="815126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SCENARIO CONSEQUENCES: ASSESSMENT STEPS </a:t>
            </a:r>
            <a:endParaRPr lang="en-ZA" sz="28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5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1059688"/>
            <a:ext cx="4340889" cy="769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 smtClean="0">
                <a:latin typeface="Futura Md BT" panose="020B0602020204020303" pitchFamily="34" charset="0"/>
              </a:rPr>
              <a:t>STEP  5 WEIGHTING</a:t>
            </a:r>
            <a:endParaRPr lang="en-ZA" sz="2400" b="1">
              <a:latin typeface="Futura Md BT" panose="020B06020202040203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3012" y="1059688"/>
            <a:ext cx="4240405" cy="769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300" b="1" smtClean="0">
                <a:latin typeface="Futura Md BT" panose="020B0602020204020303" pitchFamily="34" charset="0"/>
              </a:rPr>
              <a:t>STEP 6 REACH WEIGHTING</a:t>
            </a:r>
            <a:endParaRPr lang="en-ZA" sz="2300" b="1">
              <a:latin typeface="Futura Md BT" panose="020B06020202040203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976735"/>
            <a:ext cx="4340889" cy="4398665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Weigh </a:t>
            </a:r>
            <a:r>
              <a:rPr lang="en-ZA" sz="2400">
                <a:latin typeface="Futura Md BT" panose="020B0602020204020303" pitchFamily="34" charset="0"/>
              </a:rPr>
              <a:t>each category (signficance of impact)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Category weight is normalised to 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E.g. all services equal weight then Provisioning = 0.25,  Regulating = 0.25, Cultural = 0.25, Supporting = 0.25.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83014" y="1976734"/>
            <a:ext cx="4240405" cy="4398666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The SCI score generated as first steps in determine reach importance revisited.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Score out of 5 -  acts as weighting </a:t>
            </a:r>
            <a:r>
              <a:rPr lang="en-ZA" sz="2400" smtClean="0">
                <a:latin typeface="Futura Md BT" panose="020B0602020204020303" pitchFamily="34" charset="0"/>
              </a:rPr>
              <a:t> - normalised </a:t>
            </a:r>
            <a:r>
              <a:rPr lang="en-ZA" sz="2400">
                <a:latin typeface="Futura Md BT" panose="020B0602020204020303" pitchFamily="34" charset="0"/>
              </a:rPr>
              <a:t>back to a score of “1”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8901" y="0"/>
            <a:ext cx="8934518" cy="815126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SCENARIO CONSEQUENCES: ASSESSMENT STEPS </a:t>
            </a:r>
            <a:endParaRPr lang="en-ZA" sz="28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9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7007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36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MKOMAZI CONSEQUENCES</a:t>
            </a:r>
            <a:endParaRPr lang="en-ZA" sz="36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14313" y="690563"/>
            <a:ext cx="3519487" cy="6039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33800" y="894079"/>
            <a:ext cx="51435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Abundance of some importance fish sp decrease under some scenarios (eg yellow fish).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Riparian veg: Minor increase in some woodies. Mostly no change in utilisation.  Sc 2 – most impact.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WQ: No change except waste assimilation.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Geomorph:  Mostly no change as river deeply incised with few floodplains.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Estuary – possible impacts on some sc, especially 2, related to water quality, recreation, fishing</a:t>
            </a:r>
            <a:endParaRPr lang="en-ZA" sz="2400"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1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7007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36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MVOTI CONSEQUENCES</a:t>
            </a:r>
            <a:endParaRPr lang="en-ZA" sz="36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746126"/>
            <a:ext cx="51435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Abundance of some importance fish sp decrease under some scenarios (eg yellow fish).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Riparian veg: Some increase in abundance in reeds, sedges etc in some scenarios, mostly no change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WQ: No change except for Sc 3 – potential for disease.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Geomorph:  Reduced base flows and floods – flood attenuation, improvement of floodplain cultivation, etc – small increase in utilisation</a:t>
            </a:r>
            <a:endParaRPr lang="en-ZA" sz="2400">
              <a:latin typeface="Futura Md BT" panose="020B0602020204020303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8" t="109" r="52287" b="-109"/>
          <a:stretch/>
        </p:blipFill>
        <p:spPr bwMode="auto">
          <a:xfrm>
            <a:off x="0" y="708026"/>
            <a:ext cx="3987800" cy="574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674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7007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36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ESS CONCLUSIONS</a:t>
            </a:r>
            <a:endParaRPr lang="en-ZA" sz="36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746126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Changes are small at the Mkomazi and negative.  I.e., although the utilisation is important, scenarios have minor impact on ESS.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Utilisation in the Mvoti mostly no change or very small improvements.</a:t>
            </a:r>
          </a:p>
          <a:p>
            <a:endParaRPr lang="en-ZA" sz="2400" smtClean="0">
              <a:latin typeface="Futura Md BT" panose="020B06020202040203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Weighting must still be included.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Estuary analysis must still be undertaken.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Doubtful whether any significant changes of this estimate.</a:t>
            </a:r>
          </a:p>
        </p:txBody>
      </p:sp>
    </p:spTree>
    <p:extLst>
      <p:ext uri="{BB962C8B-B14F-4D97-AF65-F5344CB8AC3E}">
        <p14:creationId xmlns:p14="http://schemas.microsoft.com/office/powerpoint/2010/main" val="163680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60400"/>
          </a:xfrm>
        </p:spPr>
        <p:txBody>
          <a:bodyPr>
            <a:normAutofit/>
          </a:bodyPr>
          <a:lstStyle/>
          <a:p>
            <a:r>
              <a:rPr lang="en-ZA" sz="2800" b="1" dirty="0">
                <a:solidFill>
                  <a:schemeClr val="bg1"/>
                </a:solidFill>
                <a:latin typeface="Futura Md BT" panose="020B0602020204020303" pitchFamily="34" charset="0"/>
                <a:cs typeface="Arial" pitchFamily="34" charset="0"/>
              </a:rPr>
              <a:t>Ecological </a:t>
            </a:r>
            <a:r>
              <a:rPr lang="en-ZA" sz="2800" b="1">
                <a:solidFill>
                  <a:schemeClr val="bg1"/>
                </a:solidFill>
                <a:latin typeface="Futura Md BT" panose="020B0602020204020303" pitchFamily="34" charset="0"/>
                <a:cs typeface="Arial" pitchFamily="34" charset="0"/>
              </a:rPr>
              <a:t>Goods &amp;</a:t>
            </a:r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  <a:cs typeface="Arial" pitchFamily="34" charset="0"/>
              </a:rPr>
              <a:t> </a:t>
            </a:r>
            <a:r>
              <a:rPr lang="en-ZA" sz="2800" b="1" dirty="0">
                <a:solidFill>
                  <a:schemeClr val="bg1"/>
                </a:solidFill>
                <a:latin typeface="Futura Md BT" panose="020B0602020204020303" pitchFamily="34" charset="0"/>
                <a:cs typeface="Arial" pitchFamily="34" charset="0"/>
              </a:rPr>
              <a:t>Services Attributes </a:t>
            </a:r>
            <a:r>
              <a:rPr lang="en-ZA" sz="2800" b="1">
                <a:solidFill>
                  <a:schemeClr val="bg1"/>
                </a:solidFill>
                <a:latin typeface="Futura Md BT" panose="020B0602020204020303" pitchFamily="34" charset="0"/>
                <a:cs typeface="Arial" pitchFamily="34" charset="0"/>
              </a:rPr>
              <a:t>(</a:t>
            </a:r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  <a:cs typeface="Arial" pitchFamily="34" charset="0"/>
              </a:rPr>
              <a:t>EGSA)</a:t>
            </a:r>
            <a:endParaRPr lang="en-ZA" sz="2800" b="1" dirty="0">
              <a:solidFill>
                <a:schemeClr val="bg1"/>
              </a:solidFill>
              <a:latin typeface="Futura Md BT" panose="020B06020202040203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3068"/>
            <a:ext cx="8636000" cy="4958255"/>
          </a:xfrm>
        </p:spPr>
        <p:txBody>
          <a:bodyPr vert="horz" lIns="91440" tIns="45720" rIns="91440" bIns="45720" rtlCol="0">
            <a:noAutofit/>
          </a:bodyPr>
          <a:lstStyle/>
          <a:p>
            <a:pPr marL="456300" indent="-4572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600" dirty="0">
                <a:latin typeface="Futura Md BT" panose="020B0602020204020303" pitchFamily="34" charset="0"/>
                <a:cs typeface="Arial" pitchFamily="34" charset="0"/>
              </a:rPr>
              <a:t>EGSA are the goods and services provided by the river (and associated ecological systems) that result in a value being produced </a:t>
            </a:r>
            <a:r>
              <a:rPr lang="en-ZA" sz="2600">
                <a:latin typeface="Futura Md BT" panose="020B0602020204020303" pitchFamily="34" charset="0"/>
                <a:cs typeface="Arial" pitchFamily="34" charset="0"/>
              </a:rPr>
              <a:t>for </a:t>
            </a:r>
            <a:r>
              <a:rPr lang="en-ZA" sz="2600" smtClean="0">
                <a:latin typeface="Futura Md BT" panose="020B0602020204020303" pitchFamily="34" charset="0"/>
                <a:cs typeface="Arial" pitchFamily="34" charset="0"/>
              </a:rPr>
              <a:t>consumers.  EGSA are now referred to as </a:t>
            </a:r>
            <a:r>
              <a:rPr lang="en-ZA" sz="2600" b="1" smtClean="0">
                <a:latin typeface="Futura Md BT" panose="020B0602020204020303" pitchFamily="34" charset="0"/>
                <a:cs typeface="Arial" pitchFamily="34" charset="0"/>
              </a:rPr>
              <a:t>Ecosystem Services</a:t>
            </a:r>
            <a:r>
              <a:rPr lang="en-ZA" sz="2600" smtClean="0">
                <a:latin typeface="Futura Md BT" panose="020B0602020204020303" pitchFamily="34" charset="0"/>
                <a:cs typeface="Arial" pitchFamily="34" charset="0"/>
              </a:rPr>
              <a:t>. </a:t>
            </a:r>
            <a:endParaRPr lang="en-ZA" sz="2600" dirty="0">
              <a:latin typeface="Futura Md BT" panose="020B0602020204020303" pitchFamily="34" charset="0"/>
              <a:cs typeface="Arial" pitchFamily="34" charset="0"/>
            </a:endParaRPr>
          </a:p>
          <a:p>
            <a:pPr marL="456300" indent="-4572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600" b="1" dirty="0">
                <a:latin typeface="Futura Md BT" panose="020B0602020204020303" pitchFamily="34" charset="0"/>
                <a:cs typeface="Arial" pitchFamily="34" charset="0"/>
              </a:rPr>
              <a:t>Provisioning services </a:t>
            </a:r>
            <a:r>
              <a:rPr lang="en-ZA" sz="2600" dirty="0">
                <a:latin typeface="Futura Md BT" panose="020B0602020204020303" pitchFamily="34" charset="0"/>
                <a:cs typeface="Arial" pitchFamily="34" charset="0"/>
              </a:rPr>
              <a:t>are the most familiar category of benefit, often referred to as ecosystem ‘goods’, such as foods, fuels, fibres, medicine, etc., that are in many cases directly consumed.</a:t>
            </a:r>
          </a:p>
          <a:p>
            <a:pPr marL="456300" indent="-4572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600" dirty="0">
                <a:latin typeface="Futura Md BT" panose="020B0602020204020303" pitchFamily="34" charset="0"/>
                <a:cs typeface="Arial" pitchFamily="34" charset="0"/>
              </a:rPr>
              <a:t>Other services include </a:t>
            </a:r>
          </a:p>
          <a:p>
            <a:pPr marL="742050" lvl="1">
              <a:spcBef>
                <a:spcPts val="0"/>
              </a:spcBef>
            </a:pPr>
            <a:r>
              <a:rPr lang="en-ZA" sz="2600" b="1" dirty="0">
                <a:latin typeface="Futura Md BT" panose="020B0602020204020303" pitchFamily="34" charset="0"/>
                <a:cs typeface="Arial" pitchFamily="34" charset="0"/>
              </a:rPr>
              <a:t>cultural services </a:t>
            </a:r>
            <a:r>
              <a:rPr lang="en-ZA" sz="2600" dirty="0">
                <a:latin typeface="Futura Md BT" panose="020B0602020204020303" pitchFamily="34" charset="0"/>
                <a:cs typeface="Arial" pitchFamily="34" charset="0"/>
              </a:rPr>
              <a:t>(ritual use of rivers, aesthetic or historical importance)</a:t>
            </a:r>
          </a:p>
          <a:p>
            <a:pPr marL="742050" lvl="1">
              <a:spcBef>
                <a:spcPts val="0"/>
              </a:spcBef>
            </a:pPr>
            <a:r>
              <a:rPr lang="en-ZA" sz="2600" b="1" dirty="0">
                <a:latin typeface="Futura Md BT" panose="020B0602020204020303" pitchFamily="34" charset="0"/>
                <a:cs typeface="Arial" pitchFamily="34" charset="0"/>
              </a:rPr>
              <a:t>regulating services </a:t>
            </a:r>
            <a:r>
              <a:rPr lang="en-ZA" sz="2600" dirty="0">
                <a:latin typeface="Futura Md BT" panose="020B0602020204020303" pitchFamily="34" charset="0"/>
                <a:cs typeface="Arial" pitchFamily="34" charset="0"/>
              </a:rPr>
              <a:t>(e.g. water quality inputs), and </a:t>
            </a:r>
          </a:p>
          <a:p>
            <a:pPr marL="742050" lvl="1">
              <a:spcBef>
                <a:spcPts val="0"/>
              </a:spcBef>
            </a:pPr>
            <a:r>
              <a:rPr lang="en-ZA" sz="2600" b="1" dirty="0">
                <a:latin typeface="Futura Md BT" panose="020B0602020204020303" pitchFamily="34" charset="0"/>
                <a:cs typeface="Arial" pitchFamily="34" charset="0"/>
              </a:rPr>
              <a:t>supporting services </a:t>
            </a:r>
            <a:r>
              <a:rPr lang="en-ZA" sz="2600" dirty="0">
                <a:latin typeface="Futura Md BT" panose="020B0602020204020303" pitchFamily="34" charset="0"/>
                <a:cs typeface="Arial" pitchFamily="34" charset="0"/>
              </a:rPr>
              <a:t>(e.g. nutrient formation)</a:t>
            </a:r>
          </a:p>
        </p:txBody>
      </p:sp>
    </p:spTree>
    <p:extLst>
      <p:ext uri="{BB962C8B-B14F-4D97-AF65-F5344CB8AC3E}">
        <p14:creationId xmlns:p14="http://schemas.microsoft.com/office/powerpoint/2010/main" val="249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07" y="0"/>
            <a:ext cx="8229600" cy="1143000"/>
          </a:xfrm>
        </p:spPr>
        <p:txBody>
          <a:bodyPr/>
          <a:lstStyle/>
          <a:p>
            <a:r>
              <a:rPr lang="en-ZA" sz="36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Socio </a:t>
            </a:r>
            <a:r>
              <a:rPr lang="en-ZA" sz="3600" b="1" dirty="0">
                <a:solidFill>
                  <a:schemeClr val="bg1"/>
                </a:solidFill>
                <a:latin typeface="Futura Md BT" panose="020B0602020204020303" pitchFamily="34" charset="0"/>
              </a:rPr>
              <a:t>and Rural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716" y="836527"/>
            <a:ext cx="8229600" cy="4525963"/>
          </a:xfrm>
        </p:spPr>
        <p:txBody>
          <a:bodyPr/>
          <a:lstStyle/>
          <a:p>
            <a:r>
              <a:rPr lang="en-ZA" sz="2800" dirty="0" smtClean="0">
                <a:latin typeface="Futura Md BT" panose="020B0602020204020303" pitchFamily="34" charset="0"/>
              </a:rPr>
              <a:t>Concern as to how this has been dealt with  - stakeholders, consultants, DWA</a:t>
            </a:r>
          </a:p>
          <a:p>
            <a:r>
              <a:rPr lang="en-ZA" sz="2800" dirty="0" smtClean="0">
                <a:latin typeface="Futura Md BT" panose="020B0602020204020303" pitchFamily="34" charset="0"/>
              </a:rPr>
              <a:t>Concern possibly linked to use of terms and way in which results are presented</a:t>
            </a:r>
          </a:p>
          <a:p>
            <a:r>
              <a:rPr lang="en-ZA" sz="2800" dirty="0" smtClean="0">
                <a:latin typeface="Futura Md BT" panose="020B0602020204020303" pitchFamily="34" charset="0"/>
              </a:rPr>
              <a:t>Stakeholders primary concern appears to be  that what they term “rural economics” is a) poorly understood and b) potentially undervalued and c) not integrated into overall decision making process.</a:t>
            </a:r>
          </a:p>
          <a:p>
            <a:endParaRPr lang="en-ZA" sz="2800" dirty="0" smtClean="0">
              <a:latin typeface="Futura Md BT" panose="020B0602020204020303" pitchFamily="34" charset="0"/>
            </a:endParaRPr>
          </a:p>
          <a:p>
            <a:endParaRPr lang="en-ZA" sz="2800" dirty="0" smtClean="0">
              <a:latin typeface="Futura Md BT" panose="020B0602020204020303" pitchFamily="34" charset="0"/>
            </a:endParaRPr>
          </a:p>
          <a:p>
            <a:endParaRPr lang="en-ZA" sz="2800" dirty="0"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6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39" y="0"/>
            <a:ext cx="8229600" cy="1143000"/>
          </a:xfrm>
        </p:spPr>
        <p:txBody>
          <a:bodyPr/>
          <a:lstStyle/>
          <a:p>
            <a:r>
              <a:rPr lang="en-ZA" sz="3600" b="1" dirty="0">
                <a:solidFill>
                  <a:schemeClr val="bg1"/>
                </a:solidFill>
                <a:latin typeface="Futura Md BT" panose="020B0602020204020303" pitchFamily="34" charset="0"/>
              </a:rPr>
              <a:t>Socio and Rural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87" y="776237"/>
            <a:ext cx="8229600" cy="4525963"/>
          </a:xfrm>
        </p:spPr>
        <p:txBody>
          <a:bodyPr>
            <a:noAutofit/>
          </a:bodyPr>
          <a:lstStyle/>
          <a:p>
            <a:r>
              <a:rPr lang="en-ZA" sz="2800" dirty="0" smtClean="0">
                <a:latin typeface="Futura Md BT" panose="020B0602020204020303" pitchFamily="34" charset="0"/>
              </a:rPr>
              <a:t>Brief </a:t>
            </a:r>
            <a:r>
              <a:rPr lang="en-ZA" sz="2800" smtClean="0">
                <a:latin typeface="Futura Md BT" panose="020B0602020204020303" pitchFamily="34" charset="0"/>
              </a:rPr>
              <a:t>in this study </a:t>
            </a:r>
            <a:r>
              <a:rPr lang="en-ZA" sz="2800" dirty="0" smtClean="0">
                <a:latin typeface="Futura Md BT" panose="020B0602020204020303" pitchFamily="34" charset="0"/>
              </a:rPr>
              <a:t>is to look at two separate components (packages)of the overall “Socio-Economics” but to integrate in final analysis.</a:t>
            </a:r>
          </a:p>
          <a:p>
            <a:r>
              <a:rPr lang="en-ZA" sz="2800" dirty="0" smtClean="0">
                <a:latin typeface="Futura Md BT" panose="020B0602020204020303" pitchFamily="34" charset="0"/>
              </a:rPr>
              <a:t>Package 1- Economics linked to market and broader economic parameters – more </a:t>
            </a:r>
            <a:r>
              <a:rPr lang="en-ZA" sz="2800" smtClean="0">
                <a:latin typeface="Futura Md BT" panose="020B0602020204020303" pitchFamily="34" charset="0"/>
              </a:rPr>
              <a:t>from William </a:t>
            </a:r>
            <a:r>
              <a:rPr lang="en-ZA" sz="2800" dirty="0" smtClean="0">
                <a:latin typeface="Futura Md BT" panose="020B0602020204020303" pitchFamily="34" charset="0"/>
              </a:rPr>
              <a:t>later</a:t>
            </a:r>
          </a:p>
          <a:p>
            <a:r>
              <a:rPr lang="en-ZA" sz="2800" dirty="0" smtClean="0">
                <a:latin typeface="Futura Md BT" panose="020B0602020204020303" pitchFamily="34" charset="0"/>
              </a:rPr>
              <a:t>Package 2 – Ecosystem Goods and Services/Ecological Goods  and Services Attributes (EGSA), Ecological Infrastructure  = Ecosystem Services</a:t>
            </a:r>
          </a:p>
          <a:p>
            <a:r>
              <a:rPr lang="en-ZA" sz="2800" smtClean="0">
                <a:latin typeface="Futura Md BT" panose="020B0602020204020303" pitchFamily="34" charset="0"/>
              </a:rPr>
              <a:t>“</a:t>
            </a:r>
            <a:r>
              <a:rPr lang="en-ZA" sz="2800" dirty="0" smtClean="0">
                <a:latin typeface="Futura Md BT" panose="020B0602020204020303" pitchFamily="34" charset="0"/>
              </a:rPr>
              <a:t>Rural Economics”  how does this fit</a:t>
            </a:r>
          </a:p>
          <a:p>
            <a:endParaRPr lang="en-ZA" sz="2800" dirty="0" smtClean="0">
              <a:latin typeface="Futura Md BT" panose="020B0602020204020303" pitchFamily="34" charset="0"/>
            </a:endParaRPr>
          </a:p>
          <a:p>
            <a:endParaRPr lang="en-ZA" sz="2800" dirty="0"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8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394" y="0"/>
            <a:ext cx="8229600" cy="1143000"/>
          </a:xfrm>
        </p:spPr>
        <p:txBody>
          <a:bodyPr/>
          <a:lstStyle/>
          <a:p>
            <a:r>
              <a:rPr lang="en-ZA" sz="3600" b="1" dirty="0">
                <a:solidFill>
                  <a:schemeClr val="bg1"/>
                </a:solidFill>
                <a:latin typeface="Futura Md BT" panose="020B0602020204020303" pitchFamily="34" charset="0"/>
              </a:rPr>
              <a:t>Socio and Rural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990602"/>
            <a:ext cx="8229600" cy="4525963"/>
          </a:xfrm>
        </p:spPr>
        <p:txBody>
          <a:bodyPr>
            <a:normAutofit/>
          </a:bodyPr>
          <a:lstStyle/>
          <a:p>
            <a:r>
              <a:rPr lang="en-ZA" sz="2800" dirty="0">
                <a:latin typeface="Futura Md BT" panose="020B0602020204020303" pitchFamily="34" charset="0"/>
              </a:rPr>
              <a:t>Our</a:t>
            </a:r>
            <a:r>
              <a:rPr lang="en-ZA" dirty="0" smtClean="0">
                <a:latin typeface="Futura Md BT" panose="020B0602020204020303" pitchFamily="34" charset="0"/>
              </a:rPr>
              <a:t> approach:</a:t>
            </a:r>
          </a:p>
          <a:p>
            <a:pPr lvl="1"/>
            <a:r>
              <a:rPr lang="en-ZA" dirty="0" smtClean="0">
                <a:latin typeface="Futura Md BT" panose="020B0602020204020303" pitchFamily="34" charset="0"/>
              </a:rPr>
              <a:t>Water abstracted from the river and utilised/value added falls within the ambit </a:t>
            </a:r>
            <a:r>
              <a:rPr lang="en-ZA" smtClean="0">
                <a:latin typeface="Futura Md BT" panose="020B0602020204020303" pitchFamily="34" charset="0"/>
              </a:rPr>
              <a:t>of “economics</a:t>
            </a:r>
            <a:r>
              <a:rPr lang="en-ZA" dirty="0" smtClean="0">
                <a:latin typeface="Futura Md BT" panose="020B0602020204020303" pitchFamily="34" charset="0"/>
              </a:rPr>
              <a:t>”</a:t>
            </a:r>
          </a:p>
          <a:p>
            <a:pPr lvl="1"/>
            <a:r>
              <a:rPr lang="en-ZA" dirty="0" smtClean="0">
                <a:latin typeface="Futura Md BT" panose="020B0602020204020303" pitchFamily="34" charset="0"/>
              </a:rPr>
              <a:t>Water that remains in the river but provides goods/services that </a:t>
            </a:r>
            <a:r>
              <a:rPr lang="en-ZA" dirty="0">
                <a:latin typeface="Futura Md BT" panose="020B0602020204020303" pitchFamily="34" charset="0"/>
              </a:rPr>
              <a:t>generate </a:t>
            </a:r>
            <a:r>
              <a:rPr lang="en-ZA" dirty="0" smtClean="0">
                <a:latin typeface="Futura Md BT" panose="020B0602020204020303" pitchFamily="34" charset="0"/>
              </a:rPr>
              <a:t>value falls </a:t>
            </a:r>
            <a:r>
              <a:rPr lang="en-ZA" dirty="0">
                <a:latin typeface="Futura Md BT" panose="020B0602020204020303" pitchFamily="34" charset="0"/>
              </a:rPr>
              <a:t>within the ambit of  </a:t>
            </a:r>
            <a:r>
              <a:rPr lang="en-ZA" dirty="0" smtClean="0">
                <a:latin typeface="Futura Md BT" panose="020B0602020204020303" pitchFamily="34" charset="0"/>
              </a:rPr>
              <a:t>“Ecosystem Services”</a:t>
            </a:r>
          </a:p>
        </p:txBody>
      </p:sp>
    </p:spTree>
    <p:extLst>
      <p:ext uri="{BB962C8B-B14F-4D97-AF65-F5344CB8AC3E}">
        <p14:creationId xmlns:p14="http://schemas.microsoft.com/office/powerpoint/2010/main" val="14198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248" y="0"/>
            <a:ext cx="8229600" cy="653143"/>
          </a:xfrm>
        </p:spPr>
        <p:txBody>
          <a:bodyPr/>
          <a:lstStyle/>
          <a:p>
            <a:r>
              <a:rPr lang="en-ZA" sz="3600" b="1" dirty="0">
                <a:solidFill>
                  <a:schemeClr val="bg1"/>
                </a:solidFill>
                <a:latin typeface="Futura Md BT" panose="020B0602020204020303" pitchFamily="34" charset="0"/>
              </a:rPr>
              <a:t>Rural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152" y="846575"/>
            <a:ext cx="8229600" cy="4525963"/>
          </a:xfrm>
        </p:spPr>
        <p:txBody>
          <a:bodyPr>
            <a:noAutofit/>
          </a:bodyPr>
          <a:lstStyle/>
          <a:p>
            <a:r>
              <a:rPr lang="en-ZA" sz="2800" dirty="0">
                <a:latin typeface="Futura Md BT" panose="020B0602020204020303" pitchFamily="34" charset="0"/>
              </a:rPr>
              <a:t>What does this mean?</a:t>
            </a:r>
          </a:p>
          <a:p>
            <a:r>
              <a:rPr lang="en-ZA" sz="2800" dirty="0">
                <a:latin typeface="Futura Md BT" panose="020B0602020204020303" pitchFamily="34" charset="0"/>
              </a:rPr>
              <a:t>Largely associated with the use that people derive from water and under circumstances that value is attached</a:t>
            </a:r>
            <a:r>
              <a:rPr lang="en-ZA" sz="2800">
                <a:latin typeface="Futura Md BT" panose="020B0602020204020303" pitchFamily="34" charset="0"/>
              </a:rPr>
              <a:t>. Eg:</a:t>
            </a:r>
            <a:endParaRPr lang="en-ZA" sz="2800" dirty="0">
              <a:latin typeface="Futura Md BT" panose="020B0602020204020303" pitchFamily="34" charset="0"/>
            </a:endParaRPr>
          </a:p>
          <a:p>
            <a:pPr lvl="1"/>
            <a:r>
              <a:rPr lang="en-ZA" dirty="0"/>
              <a:t>Vegetable/home gardens that are watered</a:t>
            </a:r>
          </a:p>
          <a:p>
            <a:pPr lvl="1"/>
            <a:r>
              <a:rPr lang="en-ZA" dirty="0"/>
              <a:t>Stock watering</a:t>
            </a:r>
          </a:p>
          <a:p>
            <a:pPr lvl="1"/>
            <a:r>
              <a:rPr lang="en-ZA" dirty="0"/>
              <a:t>Taxi washing</a:t>
            </a:r>
          </a:p>
          <a:p>
            <a:pPr lvl="1"/>
            <a:r>
              <a:rPr lang="en-ZA" dirty="0"/>
              <a:t>Small scale businesses – </a:t>
            </a:r>
            <a:r>
              <a:rPr lang="en-ZA" dirty="0" err="1"/>
              <a:t>eg</a:t>
            </a:r>
            <a:r>
              <a:rPr lang="en-ZA" dirty="0"/>
              <a:t>, hair salons</a:t>
            </a:r>
          </a:p>
          <a:p>
            <a:pPr lvl="1"/>
            <a:r>
              <a:rPr lang="en-ZA" dirty="0"/>
              <a:t>Host of others</a:t>
            </a:r>
          </a:p>
          <a:p>
            <a:endParaRPr lang="en-ZA" sz="2800" dirty="0">
              <a:latin typeface="Futura Md BT" panose="020B0602020204020303" pitchFamily="34" charset="0"/>
            </a:endParaRPr>
          </a:p>
          <a:p>
            <a:endParaRPr lang="en-ZA" sz="2800" dirty="0"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2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15126"/>
          </a:xfrm>
        </p:spPr>
        <p:txBody>
          <a:bodyPr/>
          <a:lstStyle/>
          <a:p>
            <a:r>
              <a:rPr lang="en-ZA" sz="4000" b="1" dirty="0">
                <a:solidFill>
                  <a:schemeClr val="bg1"/>
                </a:solidFill>
                <a:latin typeface="Futura Md BT" panose="020B0602020204020303" pitchFamily="34" charset="0"/>
              </a:rPr>
              <a:t>Rural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2"/>
            <a:ext cx="8229600" cy="4525963"/>
          </a:xfrm>
        </p:spPr>
        <p:txBody>
          <a:bodyPr/>
          <a:lstStyle/>
          <a:p>
            <a:r>
              <a:rPr lang="en-ZA" sz="2800" dirty="0" smtClean="0">
                <a:latin typeface="Futura Md BT" panose="020B0602020204020303" pitchFamily="34" charset="0"/>
              </a:rPr>
              <a:t>For the most part these fall within the ambit of “Economics” as it is water that is abstracted from the river.</a:t>
            </a:r>
          </a:p>
          <a:p>
            <a:r>
              <a:rPr lang="en-ZA" sz="2800" dirty="0" smtClean="0">
                <a:latin typeface="Futura Md BT" panose="020B0602020204020303" pitchFamily="34" charset="0"/>
              </a:rPr>
              <a:t>Not all of this may be accounted for as it forms part of the informal sector </a:t>
            </a:r>
          </a:p>
          <a:p>
            <a:r>
              <a:rPr lang="en-ZA" sz="2800" dirty="0" smtClean="0">
                <a:latin typeface="Futura Md BT" panose="020B0602020204020303" pitchFamily="34" charset="0"/>
              </a:rPr>
              <a:t>Some of it is part of the Ecosystem Services – esp. some aspects of provisioning services</a:t>
            </a:r>
            <a:endParaRPr lang="en-ZA" sz="2800" dirty="0"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2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886904"/>
            <a:ext cx="4340889" cy="4846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 smtClean="0">
                <a:latin typeface="Futura Md BT" panose="020B0602020204020303" pitchFamily="34" charset="0"/>
              </a:rPr>
              <a:t>STEP 1</a:t>
            </a:r>
            <a:endParaRPr lang="en-ZA" sz="2400" b="1">
              <a:latin typeface="Futura Md BT" panose="020B06020202040203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2529" y="903092"/>
            <a:ext cx="4340889" cy="4599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 smtClean="0">
                <a:latin typeface="Futura Md BT" panose="020B0602020204020303" pitchFamily="34" charset="0"/>
              </a:rPr>
              <a:t>STEP 2</a:t>
            </a:r>
            <a:endParaRPr lang="en-ZA" sz="2400" b="1">
              <a:latin typeface="Futura Md BT" panose="020B06020202040203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85406"/>
            <a:ext cx="4340889" cy="490429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800" smtClean="0"/>
              <a:t>Analyse the site – status quo.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800" smtClean="0"/>
              <a:t>Identify the communities likely to derive benefits from 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800" smtClean="0"/>
              <a:t>List the range of ESS available</a:t>
            </a:r>
            <a:endParaRPr lang="en-ZA" sz="2800"/>
          </a:p>
        </p:txBody>
      </p:sp>
      <p:sp>
        <p:nvSpPr>
          <p:cNvPr id="7" name="Rectangle 6"/>
          <p:cNvSpPr/>
          <p:nvPr/>
        </p:nvSpPr>
        <p:spPr>
          <a:xfrm>
            <a:off x="4682530" y="1585407"/>
            <a:ext cx="4340889" cy="4904292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800" smtClean="0"/>
              <a:t>Populate Ecosystem list and generate spreadsheet with biophysical input.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800" smtClean="0"/>
              <a:t>Fish and Veg:  Abundance and importance for use (1- 5 score)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800" smtClean="0"/>
              <a:t>With stock watering, sand mining etc – link to provisioning services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8901" y="0"/>
            <a:ext cx="8934518" cy="815126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SCENARIO CONSEQUENCES: ASSESSMENT STEPS </a:t>
            </a:r>
            <a:endParaRPr lang="en-ZA" sz="28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810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22924"/>
            <a:ext cx="4340888" cy="674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>
                <a:latin typeface="Futura Md BT" panose="020B0602020204020303" pitchFamily="34" charset="0"/>
              </a:rPr>
              <a:t>STEP 2 con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783013" y="683568"/>
            <a:ext cx="4240405" cy="7134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>
                <a:latin typeface="Futura Md BT" panose="020B0602020204020303" pitchFamily="34" charset="0"/>
              </a:rPr>
              <a:t>STEP 3: EVALUATE CHANGE PER SC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1583035"/>
            <a:ext cx="4340889" cy="5020965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Regulating Services – issues of wq, flood attenuation,  stream flow regulation, groundwater recharge.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 smtClean="0">
                <a:latin typeface="Futura Md BT" panose="020B0602020204020303" pitchFamily="34" charset="0"/>
              </a:rPr>
              <a:t>Cultural Services: linked to ecotourism,  rural utilisation,  aesthetic appeal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Supporting services are linked to the generation of floodplains for cultivation and nutrient </a:t>
            </a:r>
            <a:r>
              <a:rPr lang="en-ZA" sz="2400" smtClean="0">
                <a:latin typeface="Futura Md BT" panose="020B0602020204020303" pitchFamily="34" charset="0"/>
              </a:rPr>
              <a:t>deposition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83013" y="1583034"/>
            <a:ext cx="4240405" cy="5020965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ID the potential change that each of the key ESS may undergo in </a:t>
            </a:r>
            <a:r>
              <a:rPr lang="en-ZA" sz="2400" smtClean="0">
                <a:latin typeface="Futura Md BT" panose="020B0602020204020303" pitchFamily="34" charset="0"/>
              </a:rPr>
              <a:t>each </a:t>
            </a:r>
            <a:r>
              <a:rPr lang="en-ZA" sz="2400">
                <a:latin typeface="Futura Md BT" panose="020B0602020204020303" pitchFamily="34" charset="0"/>
              </a:rPr>
              <a:t>of the scenarios.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Change is measured against a base score of 1 </a:t>
            </a:r>
            <a:r>
              <a:rPr lang="en-ZA" sz="2400" smtClean="0">
                <a:latin typeface="Futura Md BT" panose="020B0602020204020303" pitchFamily="34" charset="0"/>
              </a:rPr>
              <a:t>–represents </a:t>
            </a:r>
            <a:r>
              <a:rPr lang="en-ZA" sz="2400">
                <a:latin typeface="Futura Md BT" panose="020B0602020204020303" pitchFamily="34" charset="0"/>
              </a:rPr>
              <a:t>the status quo.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ZA" sz="2400">
                <a:latin typeface="Futura Md BT" panose="020B0602020204020303" pitchFamily="34" charset="0"/>
              </a:rPr>
              <a:t>Where scenarios are the same or very similar they are </a:t>
            </a:r>
            <a:r>
              <a:rPr lang="en-ZA" sz="2400" smtClean="0">
                <a:latin typeface="Futura Md BT" panose="020B0602020204020303" pitchFamily="34" charset="0"/>
              </a:rPr>
              <a:t>evaluated together.</a:t>
            </a:r>
            <a:endParaRPr lang="en-ZA" sz="2400">
              <a:latin typeface="Futura Md BT" panose="020B06020202040203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8901" y="0"/>
            <a:ext cx="8934518" cy="815126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SCENARIO CONSEQUENCES: ASSESSMENT STEPS </a:t>
            </a:r>
            <a:endParaRPr lang="en-ZA" sz="28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980</Words>
  <Application>Microsoft Office PowerPoint</Application>
  <PresentationFormat>On-screen Show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Ecological Goods &amp; Services Attributes (EGSA)</vt:lpstr>
      <vt:lpstr>Socio and Rural Economics</vt:lpstr>
      <vt:lpstr>Socio and Rural Economics</vt:lpstr>
      <vt:lpstr>Socio and Rural Economics</vt:lpstr>
      <vt:lpstr>Rural Economics</vt:lpstr>
      <vt:lpstr>Rural Economics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Delana</dc:creator>
  <cp:lastModifiedBy>Delana</cp:lastModifiedBy>
  <cp:revision>46</cp:revision>
  <dcterms:created xsi:type="dcterms:W3CDTF">2014-09-14T15:40:53Z</dcterms:created>
  <dcterms:modified xsi:type="dcterms:W3CDTF">2014-10-03T06:56:12Z</dcterms:modified>
</cp:coreProperties>
</file>